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5" r:id="rId1"/>
  </p:sldMasterIdLst>
  <p:notesMasterIdLst>
    <p:notesMasterId r:id="rId35"/>
  </p:notesMasterIdLst>
  <p:handoutMasterIdLst>
    <p:handoutMasterId r:id="rId36"/>
  </p:handoutMasterIdLst>
  <p:sldIdLst>
    <p:sldId id="257" r:id="rId2"/>
    <p:sldId id="296" r:id="rId3"/>
    <p:sldId id="285" r:id="rId4"/>
    <p:sldId id="278" r:id="rId5"/>
    <p:sldId id="258" r:id="rId6"/>
    <p:sldId id="259" r:id="rId7"/>
    <p:sldId id="275" r:id="rId8"/>
    <p:sldId id="260" r:id="rId9"/>
    <p:sldId id="261" r:id="rId10"/>
    <p:sldId id="262" r:id="rId11"/>
    <p:sldId id="263" r:id="rId12"/>
    <p:sldId id="264" r:id="rId13"/>
    <p:sldId id="266" r:id="rId14"/>
    <p:sldId id="267" r:id="rId15"/>
    <p:sldId id="279" r:id="rId16"/>
    <p:sldId id="307" r:id="rId17"/>
    <p:sldId id="283" r:id="rId18"/>
    <p:sldId id="284" r:id="rId19"/>
    <p:sldId id="286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7" r:id="rId29"/>
    <p:sldId id="300" r:id="rId30"/>
    <p:sldId id="303" r:id="rId31"/>
    <p:sldId id="304" r:id="rId32"/>
    <p:sldId id="305" r:id="rId33"/>
    <p:sldId id="271" r:id="rId34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7C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7132" autoAdjust="0"/>
    <p:restoredTop sz="94434" autoAdjust="0"/>
  </p:normalViewPr>
  <p:slideViewPr>
    <p:cSldViewPr>
      <p:cViewPr varScale="1">
        <p:scale>
          <a:sx n="88" d="100"/>
          <a:sy n="88" d="100"/>
        </p:scale>
        <p:origin x="-1032" y="-10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6ACB66-EAB9-4D45-9F9C-28EA120D791D}" type="datetimeFigureOut">
              <a:rPr lang="en-US"/>
              <a:pPr/>
              <a:t>2020/10/28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837A6B-DAA4-4C2D-AEAB-4E9E7009579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215455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79D970-AC71-40CF-8717-2E4EAB5207AF}" type="datetimeFigureOut">
              <a:rPr lang="en-US"/>
              <a:pPr/>
              <a:t>2020/10/28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66150-FA26-45B5-BF0B-186B42A09DC9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4594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654" y="2099733"/>
            <a:ext cx="8823360" cy="2677648"/>
          </a:xfrm>
        </p:spPr>
        <p:txBody>
          <a:bodyPr anchor="b"/>
          <a:lstStyle>
            <a:lvl1pPr>
              <a:defRPr sz="5398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654" y="4777380"/>
            <a:ext cx="8823360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6210" y="1792264"/>
            <a:ext cx="990599" cy="304720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2466975-C014-42E5-BFA6-B8D5FDD3B81F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49143" y="3227872"/>
            <a:ext cx="3859795" cy="304722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5094" y="0"/>
            <a:ext cx="68562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49844" y="295730"/>
            <a:ext cx="837981" cy="767687"/>
          </a:xfrm>
        </p:spPr>
        <p:txBody>
          <a:bodyPr/>
          <a:lstStyle/>
          <a:p>
            <a:fld id="{693B167E-EA96-4147-81DE-549160052C22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4177588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88825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654" y="4969927"/>
            <a:ext cx="8823361" cy="566738"/>
          </a:xfrm>
        </p:spPr>
        <p:txBody>
          <a:bodyPr anchor="b">
            <a:normAutofit/>
          </a:bodyPr>
          <a:lstStyle>
            <a:lvl1pPr algn="l">
              <a:defRPr sz="2399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654" y="685800"/>
            <a:ext cx="8823361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653" y="5536665"/>
            <a:ext cx="8823360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5094" y="0"/>
            <a:ext cx="68562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9916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499" y="1063417"/>
            <a:ext cx="8829516" cy="1372986"/>
          </a:xfrm>
        </p:spPr>
        <p:txBody>
          <a:bodyPr/>
          <a:lstStyle>
            <a:lvl1pPr>
              <a:defRPr sz="399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654" y="3543300"/>
            <a:ext cx="8823361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5094" y="0"/>
            <a:ext cx="68562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82818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88825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337" y="607336"/>
            <a:ext cx="8017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597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1884" y="2613787"/>
            <a:ext cx="6525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597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466" y="982134"/>
            <a:ext cx="8451704" cy="2696632"/>
          </a:xfrm>
        </p:spPr>
        <p:txBody>
          <a:bodyPr/>
          <a:lstStyle>
            <a:lvl1pPr>
              <a:defRPr sz="399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439" y="3678766"/>
            <a:ext cx="7729206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654" y="5029200"/>
            <a:ext cx="9242489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5094" y="0"/>
            <a:ext cx="68562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43857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88825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653" y="2370667"/>
            <a:ext cx="8823362" cy="1822514"/>
          </a:xfrm>
        </p:spPr>
        <p:txBody>
          <a:bodyPr anchor="b"/>
          <a:lstStyle>
            <a:lvl1pPr algn="l">
              <a:defRPr sz="3999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654" y="5024967"/>
            <a:ext cx="8823361" cy="860400"/>
          </a:xfrm>
        </p:spPr>
        <p:txBody>
          <a:bodyPr anchor="t"/>
          <a:lstStyle>
            <a:lvl1pPr marL="0" indent="0" algn="l">
              <a:buNone/>
              <a:defRPr sz="1999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5094" y="0"/>
            <a:ext cx="68562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3258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654" y="973668"/>
            <a:ext cx="8823361" cy="706964"/>
          </a:xfrm>
        </p:spPr>
        <p:txBody>
          <a:bodyPr/>
          <a:lstStyle>
            <a:lvl1pPr>
              <a:defRPr sz="359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653" y="2603502"/>
            <a:ext cx="3141060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653" y="3179765"/>
            <a:ext cx="3141061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1547" y="2603500"/>
            <a:ext cx="3146189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1547" y="3179764"/>
            <a:ext cx="314618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081" y="2603501"/>
            <a:ext cx="3144911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275" y="3179763"/>
            <a:ext cx="3144717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2824" y="2569634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0377" y="2569634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4872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654" y="973668"/>
            <a:ext cx="8823361" cy="706964"/>
          </a:xfrm>
        </p:spPr>
        <p:txBody>
          <a:bodyPr/>
          <a:lstStyle>
            <a:lvl1pPr>
              <a:defRPr sz="359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653" y="4532844"/>
            <a:ext cx="3049644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206" y="2603500"/>
            <a:ext cx="26905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653" y="5109106"/>
            <a:ext cx="3049644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7675" y="4532845"/>
            <a:ext cx="3049644" cy="576263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7226" y="2603500"/>
            <a:ext cx="26905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982" y="5109105"/>
            <a:ext cx="3049644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0697" y="4532845"/>
            <a:ext cx="3050300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0905" y="2603500"/>
            <a:ext cx="26905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0696" y="5109104"/>
            <a:ext cx="3050301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4684" y="2569634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5771" y="2569634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0965" y="6391839"/>
            <a:ext cx="3643333" cy="304801"/>
          </a:xfrm>
        </p:spPr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38891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654" y="973668"/>
            <a:ext cx="8823361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654" y="2603500"/>
            <a:ext cx="8823361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2654" y="6391839"/>
            <a:ext cx="990341" cy="304799"/>
          </a:xfrm>
        </p:spPr>
        <p:txBody>
          <a:bodyPr/>
          <a:lstStyle/>
          <a:p>
            <a:fld id="{52466975-C014-42E5-BFA6-B8D5FDD3B81F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1292260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88825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3000" y="1278467"/>
            <a:ext cx="1409598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654" y="1278467"/>
            <a:ext cx="6254396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0330" y="6391839"/>
            <a:ext cx="991877" cy="304799"/>
          </a:xfrm>
        </p:spPr>
        <p:txBody>
          <a:bodyPr/>
          <a:lstStyle/>
          <a:p>
            <a:fld id="{52466975-C014-42E5-BFA6-B8D5FDD3B81F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5094" y="0"/>
            <a:ext cx="68562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2426194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654" y="2603500"/>
            <a:ext cx="8823361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1692731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88825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654" y="2677645"/>
            <a:ext cx="4349892" cy="2283824"/>
          </a:xfrm>
        </p:spPr>
        <p:txBody>
          <a:bodyPr anchor="ctr"/>
          <a:lstStyle>
            <a:lvl1pPr algn="l">
              <a:defRPr sz="3999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3764" y="2677644"/>
            <a:ext cx="3756566" cy="2283824"/>
          </a:xfrm>
        </p:spPr>
        <p:txBody>
          <a:bodyPr anchor="ctr"/>
          <a:lstStyle>
            <a:lvl1pPr marL="0" indent="0" algn="l">
              <a:buNone/>
              <a:defRPr sz="1999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5094" y="0"/>
            <a:ext cx="68562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373743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653" y="2603501"/>
            <a:ext cx="4823901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7096" y="2603500"/>
            <a:ext cx="4823902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1714479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654" y="2603500"/>
            <a:ext cx="4823900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653" y="3179763"/>
            <a:ext cx="4823901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7096" y="2603500"/>
            <a:ext cx="4823902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7096" y="3179763"/>
            <a:ext cx="4823902" cy="2840039"/>
          </a:xfrm>
        </p:spPr>
        <p:txBody>
          <a:bodyPr>
            <a:normAutofit/>
          </a:bodyPr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3129357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654" y="973668"/>
            <a:ext cx="8759131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618069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5094" y="0"/>
            <a:ext cx="68562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1929012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88825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654" y="1295400"/>
            <a:ext cx="2792431" cy="1600200"/>
          </a:xfrm>
        </p:spPr>
        <p:txBody>
          <a:bodyPr anchor="b"/>
          <a:lstStyle>
            <a:lvl1pPr algn="l">
              <a:defRPr sz="2399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641" y="1447800"/>
            <a:ext cx="5188714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653" y="3129281"/>
            <a:ext cx="2792431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5094" y="0"/>
            <a:ext cx="68562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3111727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88825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654" y="1693334"/>
            <a:ext cx="3864127" cy="1735667"/>
          </a:xfrm>
        </p:spPr>
        <p:txBody>
          <a:bodyPr anchor="b">
            <a:normAutofit/>
          </a:bodyPr>
          <a:lstStyle>
            <a:lvl1pPr algn="l">
              <a:defRPr sz="3599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6165" y="1143000"/>
            <a:ext cx="322635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653" y="3657600"/>
            <a:ext cx="3858207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5094" y="0"/>
            <a:ext cx="68562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3121167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88825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654" y="973668"/>
            <a:ext cx="8759131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654" y="2603500"/>
            <a:ext cx="8759131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330" y="6391839"/>
            <a:ext cx="990341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2466975-C014-42E5-BFA6-B8D5FDD3B81F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0964" y="6391839"/>
            <a:ext cx="3858790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5094" y="0"/>
            <a:ext cx="68562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49844" y="295730"/>
            <a:ext cx="837981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799" b="0" i="0">
                <a:solidFill>
                  <a:schemeClr val="bg1"/>
                </a:solidFill>
              </a:defRPr>
            </a:lvl1pPr>
          </a:lstStyle>
          <a:p>
            <a:fld id="{693B167E-EA96-4147-81DE-549160052C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795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  <p:sldLayoutId id="2147483857" r:id="rId12"/>
    <p:sldLayoutId id="2147483858" r:id="rId13"/>
    <p:sldLayoutId id="2147483859" r:id="rId14"/>
    <p:sldLayoutId id="2147483860" r:id="rId15"/>
    <p:sldLayoutId id="2147483861" r:id="rId16"/>
    <p:sldLayoutId id="2147483862" r:id="rId17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063" rtl="1" eaLnBrk="1" latinLnBrk="0" hangingPunct="1">
        <a:spcBef>
          <a:spcPct val="0"/>
        </a:spcBef>
        <a:buNone/>
        <a:defRPr sz="3599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797" indent="-342797" algn="r" defTabSz="457063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99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727" indent="-285664" algn="r" defTabSz="457063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657" indent="-228531" algn="r" defTabSz="457063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599720" indent="-228531" algn="r" defTabSz="457063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6783" indent="-228531" algn="r" defTabSz="457063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3846" indent="-228531" algn="r" defTabSz="457063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0908" indent="-228531" algn="r" defTabSz="457063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7971" indent="-228531" algn="r" defTabSz="457063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5034" indent="-228531" algn="r" defTabSz="457063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063" rtl="1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r" defTabSz="457063" rtl="1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r" defTabSz="457063" rtl="1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r" defTabSz="457063" rtl="1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r" defTabSz="457063" rtl="1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r" defTabSz="457063" rtl="1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r" defTabSz="457063" rtl="1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r" defTabSz="457063" rtl="1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r" defTabSz="457063" rtl="1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501" y="-20114"/>
            <a:ext cx="12207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5059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665" y="188640"/>
            <a:ext cx="11738701" cy="1872208"/>
          </a:xfrm>
        </p:spPr>
        <p:txBody>
          <a:bodyPr>
            <a:noAutofit/>
          </a:bodyPr>
          <a:lstStyle/>
          <a:p>
            <a:pPr algn="r"/>
            <a:r>
              <a:rPr lang="fa-IR" sz="2000" b="1" dirty="0"/>
              <a:t>تاریخ شروع اعتبار به صورت پیش فرض  به تاریخ روز نمایش داده می شود در صورت نیاز تاریخ اعتبار پایان نیز انتخاب می شود و </a:t>
            </a:r>
            <a:r>
              <a:rPr lang="fa-IR" sz="2000" b="1" dirty="0" smtClean="0"/>
              <a:t/>
            </a:r>
            <a:br>
              <a:rPr lang="fa-IR" sz="2000" b="1" dirty="0" smtClean="0"/>
            </a:br>
            <a:r>
              <a:rPr lang="fa-IR" sz="2000" b="1" dirty="0" smtClean="0"/>
              <a:t>می </a:t>
            </a:r>
            <a:r>
              <a:rPr lang="fa-IR" sz="2000" b="1" dirty="0"/>
              <a:t>توان مدارک و مستندات لازم را بارگذاری نمود.ودر مرحله بعد گزینه گام بعد انتخاب می گردد 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7748" y="1844824"/>
            <a:ext cx="12043412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7647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804" y="332656"/>
            <a:ext cx="11124729" cy="1144556"/>
          </a:xfrm>
        </p:spPr>
        <p:txBody>
          <a:bodyPr>
            <a:noAutofit/>
          </a:bodyPr>
          <a:lstStyle/>
          <a:p>
            <a:pPr algn="r"/>
            <a:r>
              <a:rPr lang="fa-IR" sz="2000" dirty="0"/>
              <a:t>در مرحله بعدی چون داروهای پرونده ای از سامانه تایید دارو استعلام گرفته می شود و در این سامانه پرونده تشکیل می گردد نیازی به تکمیل نوع خدمت ندارد وصرفا گزینه ثبت انتخاب می شود. </a:t>
            </a:r>
            <a:r>
              <a:rPr lang="en-US" sz="2000" dirty="0"/>
              <a:t/>
            </a:r>
            <a:br>
              <a:rPr lang="en-US" sz="2000" dirty="0"/>
            </a:br>
            <a:endParaRPr lang="fa-IR" sz="2000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844824"/>
            <a:ext cx="12188825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7123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852" y="476672"/>
            <a:ext cx="10188625" cy="1440160"/>
          </a:xfrm>
        </p:spPr>
        <p:txBody>
          <a:bodyPr>
            <a:noAutofit/>
          </a:bodyPr>
          <a:lstStyle/>
          <a:p>
            <a:pPr algn="ctr"/>
            <a:r>
              <a:rPr lang="fa-IR" sz="3200" b="1" dirty="0"/>
              <a:t>بعد از انتخاب گزینه </a:t>
            </a:r>
            <a:r>
              <a:rPr lang="fa-IR" sz="3200" b="1" dirty="0" smtClean="0"/>
              <a:t>ثبت، مرحله </a:t>
            </a:r>
            <a:r>
              <a:rPr lang="fa-IR" sz="3200" b="1" dirty="0"/>
              <a:t>تایید انتخاب می شود </a:t>
            </a: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7748" y="1916832"/>
            <a:ext cx="11881319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2474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26060" y="332656"/>
            <a:ext cx="61206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در مرحله آخر در صورت صحت  نوع بیماری و تاریخ اعتبار </a:t>
            </a:r>
            <a:r>
              <a:rPr lang="fa-IR" sz="2800" dirty="0" smtClean="0"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، </a:t>
            </a: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گزینه تایید انتخاب می شود. </a:t>
            </a:r>
            <a:endParaRPr lang="fa-IR" sz="2800" dirty="0">
              <a:cs typeface="B Titr" panose="00000700000000000000" pitchFamily="2" charset="-78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9756" y="1556792"/>
            <a:ext cx="11809312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7390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1764" y="2060848"/>
            <a:ext cx="108012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800" b="1" dirty="0"/>
              <a:t>پس از تایید کلیه مراحل از حالت بررسی خارج و به حالت تایید نمایش داده می شود</a:t>
            </a:r>
            <a:r>
              <a:rPr lang="fa-IR" sz="2400" dirty="0"/>
              <a:t>. </a:t>
            </a:r>
          </a:p>
          <a:p>
            <a:pPr algn="ctr" rtl="1"/>
            <a:endParaRPr lang="fa-IR" sz="2400" dirty="0"/>
          </a:p>
          <a:p>
            <a:pPr algn="ctr" rtl="1"/>
            <a:endParaRPr lang="fa-IR" sz="2400" dirty="0"/>
          </a:p>
        </p:txBody>
      </p:sp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7748" y="2636912"/>
            <a:ext cx="11809311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6713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804" y="476672"/>
            <a:ext cx="10620673" cy="1080120"/>
          </a:xfrm>
        </p:spPr>
        <p:txBody>
          <a:bodyPr>
            <a:noAutofit/>
          </a:bodyPr>
          <a:lstStyle/>
          <a:p>
            <a:pPr algn="ctr"/>
            <a:r>
              <a:rPr lang="fa-IR" sz="3200" b="1" dirty="0"/>
              <a:t>در صورتی که به دلایلی  کارشناس بخواهد ،نشان سرطان را حذف نماید ابتدا بر روی علامت سه نقطه ،اگزینه ویرایش را انتخاب کند .</a:t>
            </a:r>
          </a:p>
        </p:txBody>
      </p:sp>
      <p:pic>
        <p:nvPicPr>
          <p:cNvPr id="4" name="Picture 3" descr="C:\Users\phoenix\Desktop\2-5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756" y="1772816"/>
            <a:ext cx="11449272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72552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804" y="476672"/>
            <a:ext cx="10620673" cy="1296144"/>
          </a:xfrm>
        </p:spPr>
        <p:txBody>
          <a:bodyPr>
            <a:noAutofit/>
          </a:bodyPr>
          <a:lstStyle/>
          <a:p>
            <a:r>
              <a:rPr lang="fa-IR" sz="2800" dirty="0"/>
              <a:t>پس از اتنتساب گزینه ویرایش تاریخ شروع و پایان اعتبار را حذف کرده ، تیک رد نشان را فعال نماید  و پس از مشخص کردن علت رد نشان گزینه رد انتخاب شود. </a:t>
            </a:r>
            <a:endParaRPr lang="en-US" sz="2800" dirty="0"/>
          </a:p>
        </p:txBody>
      </p:sp>
      <p:pic>
        <p:nvPicPr>
          <p:cNvPr id="5" name="Picture 4" descr="C:\Users\phoenix\Desktop\2-6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756" y="2213927"/>
            <a:ext cx="11881320" cy="46440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8603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788" y="404664"/>
            <a:ext cx="10764689" cy="1440160"/>
          </a:xfrm>
        </p:spPr>
        <p:txBody>
          <a:bodyPr>
            <a:noAutofit/>
          </a:bodyPr>
          <a:lstStyle/>
          <a:p>
            <a:pPr algn="ctr"/>
            <a:r>
              <a:rPr lang="fa-IR" sz="3200" b="1" dirty="0" smtClean="0"/>
              <a:t>.</a:t>
            </a:r>
            <a:r>
              <a:rPr lang="fa-IR" sz="3200" b="1" dirty="0"/>
              <a:t> پس از انتخاب گزینه رد نشان در آیتم فهرست نشان به جای علامت تایید ، (تیک سبز) علامت ضربدر نمایش داده می شود . </a:t>
            </a:r>
          </a:p>
        </p:txBody>
      </p:sp>
      <p:pic>
        <p:nvPicPr>
          <p:cNvPr id="5" name="Picture 4" descr="C:\Users\phoenix\Desktop\2-7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756" y="1844824"/>
            <a:ext cx="11881320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53724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852" y="404664"/>
            <a:ext cx="10188625" cy="1152128"/>
          </a:xfrm>
        </p:spPr>
        <p:txBody>
          <a:bodyPr>
            <a:noAutofit/>
          </a:bodyPr>
          <a:lstStyle/>
          <a:p>
            <a:pPr algn="ctr"/>
            <a:r>
              <a:rPr lang="fa-IR" sz="2800" dirty="0" smtClean="0"/>
              <a:t> </a:t>
            </a:r>
            <a:r>
              <a:rPr lang="fa-IR" sz="3200" b="1" dirty="0" smtClean="0"/>
              <a:t>در صورت انتخاب گزینه فهرست نشان، مواردی که نشان درحال بررسی،تایید یا رد تایید باشد ،قابل نمایش می باشد .  </a:t>
            </a:r>
            <a:endParaRPr lang="fa-IR" sz="3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202" y="1556792"/>
            <a:ext cx="12082584" cy="513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06592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764704"/>
            <a:ext cx="9144000" cy="230425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a-IR" sz="4000" b="1" dirty="0"/>
              <a:t>راهنمای نحوه نشان دارنمودن </a:t>
            </a:r>
            <a:r>
              <a:rPr lang="fa-IR" sz="4000" b="1" dirty="0" smtClean="0"/>
              <a:t>افزایش سقف ، توسط </a:t>
            </a:r>
            <a:r>
              <a:rPr lang="fa-IR" sz="4000" b="1" dirty="0"/>
              <a:t>کارشناس اداره کل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xmlns="" val="2633549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642918"/>
            <a:ext cx="9144000" cy="4214842"/>
          </a:xfrm>
        </p:spPr>
        <p:txBody>
          <a:bodyPr>
            <a:normAutofit fontScale="90000"/>
          </a:bodyPr>
          <a:lstStyle/>
          <a:p>
            <a:pPr algn="r">
              <a:lnSpc>
                <a:spcPct val="100000"/>
              </a:lnSpc>
            </a:pPr>
            <a:r>
              <a:rPr lang="fa-IR" sz="2800" b="1" dirty="0" smtClean="0"/>
              <a:t>- </a:t>
            </a:r>
            <a:r>
              <a:rPr lang="fa-IR" sz="3600" b="1" dirty="0" smtClean="0">
                <a:solidFill>
                  <a:srgbClr val="FFC000"/>
                </a:solidFill>
                <a:cs typeface="B Nasim" panose="00000700000000000000" pitchFamily="2" charset="-78"/>
              </a:rPr>
              <a:t>قانون داروهای بیمارستانی </a:t>
            </a:r>
            <a:br>
              <a:rPr lang="fa-IR" sz="3600" b="1" dirty="0" smtClean="0">
                <a:solidFill>
                  <a:srgbClr val="FFC000"/>
                </a:solidFill>
                <a:cs typeface="B Nasim" panose="00000700000000000000" pitchFamily="2" charset="-78"/>
              </a:rPr>
            </a:br>
            <a:r>
              <a:rPr lang="fa-IR" sz="3600" b="1" dirty="0" smtClean="0">
                <a:solidFill>
                  <a:srgbClr val="FFC000"/>
                </a:solidFill>
                <a:cs typeface="B Nasim" panose="00000700000000000000" pitchFamily="2" charset="-78"/>
              </a:rPr>
              <a:t>-راهنمای </a:t>
            </a:r>
            <a:r>
              <a:rPr lang="fa-IR" sz="3600" b="1" dirty="0">
                <a:solidFill>
                  <a:srgbClr val="FFC000"/>
                </a:solidFill>
                <a:cs typeface="B Nasim" panose="00000700000000000000" pitchFamily="2" charset="-78"/>
              </a:rPr>
              <a:t>نحوه نشان دارنمودن بیماری سرطان ،  جهت محاسبه  سهم سازمان90 درصد داروی زولدرنیک اسید  ، توسط کارشناس اداره </a:t>
            </a:r>
            <a:r>
              <a:rPr lang="fa-IR" sz="3600" b="1" dirty="0" smtClean="0">
                <a:solidFill>
                  <a:srgbClr val="FFC000"/>
                </a:solidFill>
                <a:cs typeface="B Nasim" panose="00000700000000000000" pitchFamily="2" charset="-78"/>
              </a:rPr>
              <a:t>کل</a:t>
            </a:r>
            <a:br>
              <a:rPr lang="fa-IR" sz="3600" b="1" dirty="0" smtClean="0">
                <a:solidFill>
                  <a:srgbClr val="FFC000"/>
                </a:solidFill>
                <a:cs typeface="B Nasim" panose="00000700000000000000" pitchFamily="2" charset="-78"/>
              </a:rPr>
            </a:br>
            <a:r>
              <a:rPr lang="fa-IR" sz="3600" b="1" dirty="0" smtClean="0">
                <a:solidFill>
                  <a:srgbClr val="FFC000"/>
                </a:solidFill>
                <a:cs typeface="B Nasim" panose="00000700000000000000" pitchFamily="2" charset="-78"/>
              </a:rPr>
              <a:t>-راهنمای افزایش سقف </a:t>
            </a:r>
            <a:r>
              <a:rPr lang="fa-IR" sz="2800" b="1" dirty="0" smtClean="0"/>
              <a:t/>
            </a:r>
            <a:br>
              <a:rPr lang="fa-IR" sz="2800" b="1" dirty="0" smtClean="0"/>
            </a:br>
            <a:r>
              <a:rPr lang="fa-IR" sz="2800" b="1" dirty="0" smtClean="0"/>
              <a:t/>
            </a:r>
            <a:br>
              <a:rPr lang="fa-IR" sz="2800" b="1" dirty="0" smtClean="0"/>
            </a:b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2249" y="476672"/>
            <a:ext cx="11144328" cy="5832648"/>
          </a:xfrm>
        </p:spPr>
        <p:txBody>
          <a:bodyPr/>
          <a:lstStyle/>
          <a:p>
            <a:endParaRPr lang="fa-IR" dirty="0" smtClean="0"/>
          </a:p>
          <a:p>
            <a:endParaRPr lang="fa-IR" dirty="0" smtClean="0"/>
          </a:p>
          <a:p>
            <a:endParaRPr lang="fa-IR" dirty="0"/>
          </a:p>
          <a:p>
            <a:pPr algn="ctr"/>
            <a:endParaRPr lang="fa-IR" dirty="0" smtClean="0"/>
          </a:p>
          <a:p>
            <a:pPr algn="ctr"/>
            <a:endParaRPr lang="fa-IR" dirty="0"/>
          </a:p>
          <a:p>
            <a:pPr algn="ctr"/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xmlns="" val="2633549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804" y="548680"/>
            <a:ext cx="11124729" cy="737180"/>
          </a:xfrm>
        </p:spPr>
        <p:txBody>
          <a:bodyPr>
            <a:noAutofit/>
          </a:bodyPr>
          <a:lstStyle/>
          <a:p>
            <a:pPr algn="ctr"/>
            <a:r>
              <a:rPr lang="fa-IR" sz="2400" dirty="0" smtClean="0">
                <a:cs typeface="B Titr" pitchFamily="2" charset="-78"/>
              </a:rPr>
              <a:t>پس از انتخاب مدیریت نشان  کد ملی و کد رهگیری ثبت گردد </a:t>
            </a:r>
            <a:r>
              <a:rPr lang="en-US" sz="2400" dirty="0"/>
              <a:t/>
            </a:r>
            <a:br>
              <a:rPr lang="en-US" sz="2400" dirty="0"/>
            </a:br>
            <a:endParaRPr lang="fa-IR" sz="2400" dirty="0"/>
          </a:p>
        </p:txBody>
      </p:sp>
      <p:pic>
        <p:nvPicPr>
          <p:cNvPr id="5" name="Picture 2" descr="C:\Users\mohammadi.kh.IHIO\Desktop\1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285860"/>
            <a:ext cx="12188825" cy="50720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27123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804" y="332656"/>
            <a:ext cx="11124729" cy="1144556"/>
          </a:xfrm>
        </p:spPr>
        <p:txBody>
          <a:bodyPr>
            <a:noAutofit/>
          </a:bodyPr>
          <a:lstStyle/>
          <a:p>
            <a:pPr algn="ctr"/>
            <a:r>
              <a:rPr lang="fa-IR" sz="3200" dirty="0" smtClean="0">
                <a:cs typeface="B Titr" pitchFamily="2" charset="-78"/>
              </a:rPr>
              <a:t>تیک افزایش سقف انتخاب شود </a:t>
            </a:r>
            <a:endParaRPr lang="fa-IR" sz="3200" dirty="0"/>
          </a:p>
        </p:txBody>
      </p:sp>
      <p:pic>
        <p:nvPicPr>
          <p:cNvPr id="34818" name="Picture 2" descr="C:\Users\mohammadi.kh.IHIO\Desktop\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058" y="1785926"/>
            <a:ext cx="11858707" cy="48577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27123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804" y="332656"/>
            <a:ext cx="11124729" cy="1144556"/>
          </a:xfrm>
        </p:spPr>
        <p:txBody>
          <a:bodyPr>
            <a:noAutofit/>
          </a:bodyPr>
          <a:lstStyle/>
          <a:p>
            <a:pPr algn="ctr"/>
            <a:r>
              <a:rPr lang="fa-IR" sz="2800" dirty="0" smtClean="0">
                <a:cs typeface="B Titr" pitchFamily="2" charset="-78"/>
              </a:rPr>
              <a:t>تیک علامت سوال انتخاب می شود </a:t>
            </a:r>
            <a:endParaRPr lang="fa-IR" sz="2800" dirty="0"/>
          </a:p>
        </p:txBody>
      </p:sp>
      <p:pic>
        <p:nvPicPr>
          <p:cNvPr id="35842" name="Picture 2" descr="C:\Users\mohammadi.kh.IHIO\Desktop\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058" y="1423988"/>
            <a:ext cx="11715832" cy="5291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27123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804" y="332656"/>
            <a:ext cx="11124729" cy="1080120"/>
          </a:xfrm>
        </p:spPr>
        <p:txBody>
          <a:bodyPr>
            <a:noAutofit/>
          </a:bodyPr>
          <a:lstStyle/>
          <a:p>
            <a:pPr algn="ctr"/>
            <a:r>
              <a:rPr lang="fa-IR" sz="3200" dirty="0" smtClean="0">
                <a:cs typeface="B Titr" pitchFamily="2" charset="-78"/>
              </a:rPr>
              <a:t>پس از تعیین بازه زمانی ( تاریخ اعتبار) گزینه گام بعد انتخاب شود </a:t>
            </a:r>
            <a:endParaRPr lang="fa-IR" sz="3200" dirty="0"/>
          </a:p>
        </p:txBody>
      </p:sp>
      <p:pic>
        <p:nvPicPr>
          <p:cNvPr id="36866" name="Picture 2" descr="C:\Users\mohammadi.kh.IHIO\Desktop\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670926"/>
            <a:ext cx="12188824" cy="51870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27123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804" y="332656"/>
            <a:ext cx="11124729" cy="1144556"/>
          </a:xfrm>
        </p:spPr>
        <p:txBody>
          <a:bodyPr>
            <a:noAutofit/>
          </a:bodyPr>
          <a:lstStyle/>
          <a:p>
            <a:pPr algn="ctr"/>
            <a:r>
              <a:rPr lang="fa-IR" sz="2800" dirty="0" smtClean="0">
                <a:cs typeface="B Titr" pitchFamily="2" charset="-78"/>
              </a:rPr>
              <a:t>پس از انتخاب نام خدمت و نشان افزایش سقف تعداد و طول دوره وارد می شود </a:t>
            </a:r>
            <a:endParaRPr lang="fa-IR" sz="2800" dirty="0"/>
          </a:p>
        </p:txBody>
      </p:sp>
      <p:pic>
        <p:nvPicPr>
          <p:cNvPr id="37890" name="Picture 2" descr="C:\Users\mohammadi.kh.IHIO\Desktop\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058" y="1357298"/>
            <a:ext cx="11858708" cy="5357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27123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804" y="332656"/>
            <a:ext cx="11124729" cy="1144556"/>
          </a:xfrm>
        </p:spPr>
        <p:txBody>
          <a:bodyPr>
            <a:noAutofit/>
          </a:bodyPr>
          <a:lstStyle/>
          <a:p>
            <a:pPr algn="ctr"/>
            <a:r>
              <a:rPr lang="fa-IR" sz="3200" dirty="0" smtClean="0">
                <a:cs typeface="B Titr" pitchFamily="2" charset="-78"/>
              </a:rPr>
              <a:t> در پایان گزینه تایید انتخاب می شود </a:t>
            </a:r>
            <a:endParaRPr lang="fa-IR" sz="3200" dirty="0"/>
          </a:p>
        </p:txBody>
      </p:sp>
      <p:pic>
        <p:nvPicPr>
          <p:cNvPr id="38915" name="Picture 3" descr="C:\Users\mohammadi.kh.IHIO\Desktop\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496" y="1285860"/>
            <a:ext cx="11715832" cy="53578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27123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804" y="332656"/>
            <a:ext cx="11124729" cy="1696168"/>
          </a:xfrm>
        </p:spPr>
        <p:txBody>
          <a:bodyPr>
            <a:noAutofit/>
          </a:bodyPr>
          <a:lstStyle/>
          <a:p>
            <a:pPr algn="ctr"/>
            <a:r>
              <a:rPr lang="fa-IR" sz="3200" dirty="0" smtClean="0">
                <a:cs typeface="B Titr" pitchFamily="2" charset="-78"/>
              </a:rPr>
              <a:t>در صورت انتخاب گزینه فهرست نشان ،نشان های منتسب شده قابل رویت</a:t>
            </a:r>
            <a:br>
              <a:rPr lang="fa-IR" sz="3200" dirty="0" smtClean="0">
                <a:cs typeface="B Titr" pitchFamily="2" charset="-78"/>
              </a:rPr>
            </a:br>
            <a:r>
              <a:rPr lang="fa-IR" sz="3200" dirty="0" smtClean="0">
                <a:cs typeface="B Titr" pitchFamily="2" charset="-78"/>
              </a:rPr>
              <a:t> می باشد </a:t>
            </a:r>
            <a:endParaRPr lang="fa-IR" sz="3200" dirty="0"/>
          </a:p>
        </p:txBody>
      </p:sp>
      <p:pic>
        <p:nvPicPr>
          <p:cNvPr id="39938" name="Picture 2" descr="C:\Users\mohammadi.kh.IHIO\Desktop\1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496" y="2028824"/>
            <a:ext cx="11358642" cy="46148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27123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804" y="764704"/>
            <a:ext cx="11124729" cy="504056"/>
          </a:xfrm>
        </p:spPr>
        <p:txBody>
          <a:bodyPr>
            <a:noAutofit/>
          </a:bodyPr>
          <a:lstStyle/>
          <a:p>
            <a:pPr algn="ctr"/>
            <a:r>
              <a:rPr lang="fa-IR" sz="2800" dirty="0" smtClean="0">
                <a:cs typeface="B Titr" pitchFamily="2" charset="-78"/>
              </a:rPr>
              <a:t>در صورت انتخاب گزینه فهرست،  اقلام نسخه  داروهای تعریف شده قابل رویت می باشد </a:t>
            </a:r>
            <a:endParaRPr lang="fa-IR" sz="2800" dirty="0"/>
          </a:p>
        </p:txBody>
      </p:sp>
      <p:pic>
        <p:nvPicPr>
          <p:cNvPr id="40964" name="Picture 4" descr="C:\Users\mohammadi.kh.IHIO\Desktop\1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058" y="1560490"/>
            <a:ext cx="12023767" cy="52975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27123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982" y="1412776"/>
            <a:ext cx="10512862" cy="3240360"/>
          </a:xfrm>
        </p:spPr>
        <p:txBody>
          <a:bodyPr/>
          <a:lstStyle/>
          <a:p>
            <a:pPr algn="ctr"/>
            <a:r>
              <a:rPr lang="fa-IR" sz="4400" dirty="0" smtClean="0">
                <a:solidFill>
                  <a:srgbClr val="00B0F0"/>
                </a:solidFill>
                <a:cs typeface="B Esfehan" panose="00000700000000000000" pitchFamily="2" charset="-78"/>
              </a:rPr>
              <a:t>چند نکته در خصوص داروخانه های لینک </a:t>
            </a:r>
            <a:br>
              <a:rPr lang="fa-IR" sz="4400" dirty="0" smtClean="0">
                <a:solidFill>
                  <a:srgbClr val="00B0F0"/>
                </a:solidFill>
                <a:cs typeface="B Esfehan" panose="00000700000000000000" pitchFamily="2" charset="-78"/>
              </a:rPr>
            </a:br>
            <a:r>
              <a:rPr lang="fa-IR" sz="4400" dirty="0" smtClean="0">
                <a:solidFill>
                  <a:srgbClr val="00B0F0"/>
                </a:solidFill>
                <a:cs typeface="B Esfehan" panose="00000700000000000000" pitchFamily="2" charset="-78"/>
              </a:rPr>
              <a:t>جهت یادآوری </a:t>
            </a:r>
            <a:endParaRPr lang="fa-IR" sz="4400" dirty="0">
              <a:solidFill>
                <a:srgbClr val="00B0F0"/>
              </a:solidFill>
              <a:cs typeface="B Esfehan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809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8276" y="189722"/>
            <a:ext cx="12287101" cy="2231165"/>
          </a:xfrm>
        </p:spPr>
        <p:txBody>
          <a:bodyPr>
            <a:normAutofit/>
          </a:bodyPr>
          <a:lstStyle/>
          <a:p>
            <a:pPr algn="ctr"/>
            <a:r>
              <a:rPr lang="fa-IR" sz="2400" b="1" dirty="0"/>
              <a:t>-به منظور اطمینان از قرارگرفتن داروخانه در طرح لینک سامانه نسخه الکترونیک باسامانه  تایید دارو ، </a:t>
            </a:r>
            <a:r>
              <a:rPr lang="fa-IR" sz="2400" b="1" dirty="0" smtClean="0"/>
              <a:t>   </a:t>
            </a:r>
            <a:br>
              <a:rPr lang="fa-IR" sz="2400" b="1" dirty="0" smtClean="0"/>
            </a:br>
            <a:r>
              <a:rPr lang="fa-IR" sz="2400" b="1" dirty="0" smtClean="0"/>
              <a:t>لازم </a:t>
            </a:r>
            <a:r>
              <a:rPr lang="fa-IR" sz="2400" b="1" dirty="0"/>
              <a:t>است  در محیط  </a:t>
            </a:r>
            <a:r>
              <a:rPr lang="en-US" sz="2400" b="1" dirty="0" err="1" smtClean="0"/>
              <a:t>pcp</a:t>
            </a:r>
            <a:r>
              <a:rPr lang="en-US" sz="2400" b="1" dirty="0" smtClean="0"/>
              <a:t> </a:t>
            </a:r>
            <a:r>
              <a:rPr lang="fa-IR" sz="2400" b="1" dirty="0" smtClean="0"/>
              <a:t> </a:t>
            </a:r>
            <a:r>
              <a:rPr lang="fa-IR" sz="2400" b="1" dirty="0"/>
              <a:t>پس از جستجوی نام یا کد ملی داروخانه در آیتم شریک کاری ، ویژگی اضافه </a:t>
            </a:r>
            <a:r>
              <a:rPr lang="fa-IR" sz="2400" b="1" dirty="0" smtClean="0"/>
              <a:t>،</a:t>
            </a:r>
            <a:br>
              <a:rPr lang="fa-IR" sz="2400" b="1" dirty="0" smtClean="0"/>
            </a:br>
            <a:r>
              <a:rPr lang="fa-IR" sz="2400" b="1" dirty="0" smtClean="0"/>
              <a:t> </a:t>
            </a:r>
            <a:r>
              <a:rPr lang="fa-IR" sz="2400" b="1" dirty="0"/>
              <a:t>کد </a:t>
            </a:r>
            <a:r>
              <a:rPr lang="en-US" sz="2400" b="1" dirty="0"/>
              <a:t>GLN  </a:t>
            </a:r>
            <a:r>
              <a:rPr lang="fa-IR" sz="2400" b="1" dirty="0"/>
              <a:t>داروخانه وارد شده </a:t>
            </a:r>
            <a:r>
              <a:rPr lang="fa-IR" sz="2400" b="1" dirty="0" smtClean="0"/>
              <a:t>باشد،درغیر </a:t>
            </a:r>
            <a:r>
              <a:rPr lang="fa-IR" sz="2400" b="1" dirty="0"/>
              <a:t>اینصورت کد</a:t>
            </a:r>
            <a:r>
              <a:rPr lang="en-US" sz="2400" b="1" dirty="0"/>
              <a:t>GLN </a:t>
            </a:r>
            <a:r>
              <a:rPr lang="fa-IR" sz="2400" b="1" dirty="0"/>
              <a:t>ثبت </a:t>
            </a:r>
            <a:r>
              <a:rPr lang="fa-IR" sz="2400" b="1" dirty="0" smtClean="0"/>
              <a:t>شود. </a:t>
            </a:r>
            <a:endParaRPr lang="fa-IR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996" y="2420888"/>
            <a:ext cx="7884874" cy="329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9227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548680"/>
            <a:ext cx="9900593" cy="1008112"/>
          </a:xfrm>
        </p:spPr>
        <p:txBody>
          <a:bodyPr>
            <a:noAutofit/>
          </a:bodyPr>
          <a:lstStyle/>
          <a:p>
            <a:pPr algn="ctr"/>
            <a:r>
              <a:rPr lang="fa-IR" sz="3200" dirty="0" smtClean="0">
                <a:cs typeface="B Titr" pitchFamily="2" charset="-78"/>
              </a:rPr>
              <a:t>قانون داروهای بیمارستانی </a:t>
            </a:r>
            <a:endParaRPr lang="fa-IR" sz="3200" dirty="0">
              <a:cs typeface="B Titr" pitchFamily="2" charset="-7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87806934"/>
              </p:ext>
            </p:extLst>
          </p:nvPr>
        </p:nvGraphicFramePr>
        <p:xfrm>
          <a:off x="0" y="1428736"/>
          <a:ext cx="12188824" cy="524062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047206"/>
                <a:gridCol w="3047206"/>
                <a:gridCol w="3047206"/>
                <a:gridCol w="3047206"/>
              </a:tblGrid>
              <a:tr h="10722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highlight>
                            <a:srgbClr val="FFFF00"/>
                          </a:highlight>
                        </a:rPr>
                        <a:t>بیمارستانی یا متخصص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highlight>
                            <a:srgbClr val="FFFF00"/>
                          </a:highlight>
                        </a:rPr>
                        <a:t>بیمارستانی و متخصص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highlight>
                            <a:srgbClr val="FFFF00"/>
                          </a:highlight>
                        </a:rPr>
                        <a:t>بیمارستانی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0841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cs typeface="B Titr" pitchFamily="2" charset="-78"/>
                        </a:rPr>
                        <a:t>پزشک عمومی سهم سازمان صفر،  متخصص پرداخت سهم سامان </a:t>
                      </a:r>
                      <a:endParaRPr lang="en-US" sz="1800" b="1" dirty="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cs typeface="B Titr" pitchFamily="2" charset="-78"/>
                        </a:rPr>
                        <a:t>سهم سازمان صفر</a:t>
                      </a:r>
                      <a:endParaRPr lang="en-US" sz="1800" b="1" dirty="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cs typeface="B Titr" pitchFamily="2" charset="-78"/>
                        </a:rPr>
                        <a:t>سهم سازمان صفر</a:t>
                      </a:r>
                      <a:endParaRPr lang="en-US" sz="1800" b="1" dirty="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cs typeface="B Titr" pitchFamily="2" charset="-78"/>
                        </a:rPr>
                        <a:t>نسخه نویسی الکترونیک</a:t>
                      </a:r>
                      <a:endParaRPr lang="en-US" sz="1800" b="1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/>
                </a:tc>
              </a:tr>
              <a:tr h="20841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cs typeface="B Titr" pitchFamily="2" charset="-78"/>
                        </a:rPr>
                        <a:t>پزشک عمومی هشدار ،  متخصص پرداخت سهم سازمان</a:t>
                      </a:r>
                      <a:endParaRPr lang="en-US" sz="1800" b="1" dirty="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cs typeface="B Titr" pitchFamily="2" charset="-78"/>
                        </a:rPr>
                        <a:t>درحالت هشدار</a:t>
                      </a:r>
                      <a:endParaRPr lang="en-US" sz="1800" b="1" dirty="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cs typeface="B Titr" pitchFamily="2" charset="-78"/>
                        </a:rPr>
                        <a:t>در حالت هشدار</a:t>
                      </a:r>
                      <a:endParaRPr lang="en-US" sz="1800" b="1" dirty="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cs typeface="B Titr" pitchFamily="2" charset="-78"/>
                        </a:rPr>
                        <a:t>نسخه پیچی الکترونیک</a:t>
                      </a:r>
                      <a:endParaRPr lang="en-US" sz="1800" b="1" dirty="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1163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788" y="620687"/>
            <a:ext cx="11161240" cy="713591"/>
          </a:xfrm>
        </p:spPr>
        <p:txBody>
          <a:bodyPr>
            <a:noAutofit/>
          </a:bodyPr>
          <a:lstStyle/>
          <a:p>
            <a:pPr algn="ctr"/>
            <a:r>
              <a:rPr lang="fa-IR" sz="2400" b="1" dirty="0" smtClean="0"/>
              <a:t>در صورت عدم ثبت  کد </a:t>
            </a:r>
            <a:r>
              <a:rPr lang="en-US" sz="2400" b="1" dirty="0" smtClean="0"/>
              <a:t>GLN </a:t>
            </a:r>
            <a:r>
              <a:rPr lang="fa-IR" sz="2400" b="1" dirty="0" smtClean="0"/>
              <a:t>در </a:t>
            </a:r>
            <a:r>
              <a:rPr lang="en-US" sz="2400" b="1" dirty="0" smtClean="0"/>
              <a:t>PCP </a:t>
            </a:r>
            <a:r>
              <a:rPr lang="fa-IR" sz="2400" b="1" dirty="0" smtClean="0"/>
              <a:t> «</a:t>
            </a:r>
            <a:r>
              <a:rPr lang="fa-IR" sz="2400" b="1" dirty="0" smtClean="0">
                <a:solidFill>
                  <a:srgbClr val="FF0000"/>
                </a:solidFill>
              </a:rPr>
              <a:t>خطای سرویس اصالت ،کد داروخانه ،تامعتبر است </a:t>
            </a:r>
            <a:r>
              <a:rPr lang="fa-IR" sz="2400" b="1" dirty="0" smtClean="0"/>
              <a:t>« </a:t>
            </a:r>
            <a:br>
              <a:rPr lang="fa-IR" sz="2400" b="1" dirty="0" smtClean="0"/>
            </a:br>
            <a:r>
              <a:rPr lang="fa-IR" sz="2400" b="1" dirty="0" smtClean="0"/>
              <a:t>نمایش داده می شود </a:t>
            </a:r>
            <a:endParaRPr lang="fa-IR" sz="2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55" y="1334279"/>
            <a:ext cx="11737303" cy="540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3397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796" y="116632"/>
            <a:ext cx="11089232" cy="2088232"/>
          </a:xfrm>
        </p:spPr>
        <p:txBody>
          <a:bodyPr>
            <a:noAutofit/>
          </a:bodyPr>
          <a:lstStyle/>
          <a:p>
            <a:pPr algn="ctr"/>
            <a:r>
              <a:rPr lang="fa-IR" sz="2800" b="1" dirty="0" smtClean="0"/>
              <a:t>از ثبت  </a:t>
            </a:r>
            <a:r>
              <a:rPr lang="fa-IR" sz="2800" b="1" dirty="0"/>
              <a:t>کد ملی موسس  داروخانه در آیتم </a:t>
            </a:r>
            <a:r>
              <a:rPr lang="en-US" sz="2800" b="1" dirty="0"/>
              <a:t>GLN  </a:t>
            </a:r>
            <a:r>
              <a:rPr lang="fa-IR" sz="2800" b="1" dirty="0"/>
              <a:t>سامانه تایید دارو </a:t>
            </a:r>
            <a:r>
              <a:rPr lang="fa-IR" sz="2800" b="1" dirty="0" smtClean="0"/>
              <a:t>اطمینان حاصل شود و </a:t>
            </a:r>
            <a:r>
              <a:rPr lang="fa-IR" sz="2800" b="1" dirty="0"/>
              <a:t>درصورت عدم درج </a:t>
            </a:r>
            <a:r>
              <a:rPr lang="fa-IR" sz="2800" b="1" dirty="0" smtClean="0"/>
              <a:t>کد </a:t>
            </a:r>
            <a:r>
              <a:rPr lang="fa-IR" sz="2800" b="1" dirty="0"/>
              <a:t>ملی  </a:t>
            </a:r>
            <a:r>
              <a:rPr lang="fa-IR" sz="2800" b="1" dirty="0" smtClean="0"/>
              <a:t>، ثبت انجام شود</a:t>
            </a:r>
            <a:endParaRPr lang="fa-IR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48" y="2348880"/>
            <a:ext cx="11953328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7626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3772" y="1772816"/>
            <a:ext cx="11521280" cy="49685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9756" y="188640"/>
            <a:ext cx="1123324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sz="2800" b="1" dirty="0" smtClean="0"/>
              <a:t>در صورت عدم ثبت کد ملی </a:t>
            </a:r>
            <a:r>
              <a:rPr lang="fa-IR" sz="2800" b="1" dirty="0" smtClean="0">
                <a:solidFill>
                  <a:srgbClr val="FF0000"/>
                </a:solidFill>
              </a:rPr>
              <a:t>پیام  </a:t>
            </a:r>
            <a:r>
              <a:rPr lang="en-US" sz="2800" b="1" dirty="0" smtClean="0">
                <a:solidFill>
                  <a:srgbClr val="FF0000"/>
                </a:solidFill>
              </a:rPr>
              <a:t>“</a:t>
            </a:r>
            <a:r>
              <a:rPr lang="fa-IR" sz="2800" b="1" dirty="0" smtClean="0">
                <a:solidFill>
                  <a:srgbClr val="FF0000"/>
                </a:solidFill>
              </a:rPr>
              <a:t>خطای 5 تایید دارو برای ثبت نسخه الکترونیک و دریافت تایید لطفا شماره ملی موسس را در ساانه تایید خدمات کامل نمایید</a:t>
            </a:r>
            <a:r>
              <a:rPr lang="en-US" sz="2800" b="1" dirty="0" smtClean="0">
                <a:solidFill>
                  <a:srgbClr val="FF0000"/>
                </a:solidFill>
              </a:rPr>
              <a:t>”</a:t>
            </a:r>
            <a:r>
              <a:rPr lang="fa-IR" sz="2800" b="1" dirty="0" smtClean="0"/>
              <a:t>نمایش داده می شود</a:t>
            </a:r>
            <a:endParaRPr lang="fa-IR" sz="2800" b="1" dirty="0"/>
          </a:p>
        </p:txBody>
      </p:sp>
    </p:spTree>
    <p:extLst>
      <p:ext uri="{BB962C8B-B14F-4D97-AF65-F5344CB8AC3E}">
        <p14:creationId xmlns:p14="http://schemas.microsoft.com/office/powerpoint/2010/main" xmlns="" val="1989766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3499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764704"/>
            <a:ext cx="9144000" cy="230425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a-IR" sz="4000" b="1" dirty="0"/>
              <a:t>راهنمای نحوه نشان دارنمودن بیماری سرطان ،  جهت محاسبه  سهم سازمان90 درصد داروی زولدرنیک اسید  ، توسط کارشناس اداره کل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xmlns="" val="2633549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787" y="692696"/>
            <a:ext cx="11233249" cy="936104"/>
          </a:xfrm>
        </p:spPr>
        <p:txBody>
          <a:bodyPr>
            <a:normAutofit fontScale="90000"/>
          </a:bodyPr>
          <a:lstStyle/>
          <a:p>
            <a:pPr lvl="0" algn="r"/>
            <a:r>
              <a:rPr lang="fa-IR" sz="3100" b="1" dirty="0" smtClean="0"/>
              <a:t>-</a:t>
            </a:r>
            <a:r>
              <a:rPr lang="fa-IR" sz="3100" b="1" dirty="0"/>
              <a:t>در سامانه </a:t>
            </a:r>
            <a:r>
              <a:rPr lang="en-US" sz="3100" b="1" dirty="0" err="1"/>
              <a:t>pcp</a:t>
            </a:r>
            <a:r>
              <a:rPr lang="fa-IR" sz="3100" b="1" dirty="0"/>
              <a:t> مدیریت نشان را انتخاب کنید (لازم به ذکر است ابتدا این دسترسی باید جهت کاربران تعریف شده باشد).</a:t>
            </a:r>
            <a:r>
              <a:rPr lang="en-US" sz="3100" dirty="0"/>
              <a:t/>
            </a:r>
            <a:br>
              <a:rPr lang="en-US" sz="3100" dirty="0"/>
            </a:br>
            <a:endParaRPr lang="fa-IR" sz="3100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787" y="1772816"/>
            <a:ext cx="11449271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8359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788" y="620688"/>
            <a:ext cx="11161240" cy="1152128"/>
          </a:xfrm>
        </p:spPr>
        <p:txBody>
          <a:bodyPr>
            <a:noAutofit/>
          </a:bodyPr>
          <a:lstStyle/>
          <a:p>
            <a:pPr lvl="0" algn="ctr"/>
            <a:r>
              <a:rPr lang="fa-IR" sz="2800" b="1" dirty="0" smtClean="0"/>
              <a:t>پس </a:t>
            </a:r>
            <a:r>
              <a:rPr lang="fa-IR" sz="2800" b="1" dirty="0"/>
              <a:t>از اتنخاب آیتم مدیریت نشان کد ملی بیمه شده را وارد کرده و گزینه تایید را </a:t>
            </a:r>
            <a:r>
              <a:rPr lang="fa-IR" sz="2800" b="1" dirty="0" smtClean="0"/>
              <a:t>انتخاب</a:t>
            </a:r>
            <a:br>
              <a:rPr lang="fa-IR" sz="2800" b="1" dirty="0" smtClean="0"/>
            </a:br>
            <a:r>
              <a:rPr lang="fa-IR" sz="2800" b="1" dirty="0" smtClean="0"/>
              <a:t> </a:t>
            </a:r>
            <a:r>
              <a:rPr lang="fa-IR" sz="2800" b="1" dirty="0"/>
              <a:t>می کنیم .</a:t>
            </a:r>
            <a:r>
              <a:rPr lang="en-US" sz="2800" dirty="0"/>
              <a:t/>
            </a:r>
            <a:br>
              <a:rPr lang="en-US" sz="2800" dirty="0"/>
            </a:br>
            <a:endParaRPr lang="fa-IR" sz="2800" dirty="0"/>
          </a:p>
        </p:txBody>
      </p:sp>
      <p:sp>
        <p:nvSpPr>
          <p:cNvPr id="5" name="Rectangle 4"/>
          <p:cNvSpPr/>
          <p:nvPr/>
        </p:nvSpPr>
        <p:spPr>
          <a:xfrm>
            <a:off x="3048000" y="3086471"/>
            <a:ext cx="6092825" cy="38869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 rtl="1">
              <a:lnSpc>
                <a:spcPct val="107000"/>
              </a:lnSpc>
              <a:spcAft>
                <a:spcPts val="800"/>
              </a:spcAft>
            </a:pPr>
            <a:r>
              <a:rPr lang="fa-IR" dirty="0" smtClean="0"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7748" y="1772816"/>
            <a:ext cx="11881320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2146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5820" y="188640"/>
            <a:ext cx="100860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/>
            <a:r>
              <a:rPr lang="fa-IR" sz="3200" b="1" dirty="0"/>
              <a:t>گزینه انتساب نشان انتخاب می شود </a:t>
            </a:r>
            <a:r>
              <a:rPr lang="fa-IR" sz="2800" dirty="0"/>
              <a:t>.</a:t>
            </a:r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764" y="836712"/>
            <a:ext cx="11737304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5660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548680"/>
            <a:ext cx="9900593" cy="1224136"/>
          </a:xfrm>
        </p:spPr>
        <p:txBody>
          <a:bodyPr>
            <a:noAutofit/>
          </a:bodyPr>
          <a:lstStyle/>
          <a:p>
            <a:pPr algn="ctr"/>
            <a:r>
              <a:rPr lang="fa-IR" sz="2800" b="1" dirty="0"/>
              <a:t>پس از انتخاب آیتم گزینه نشان در قسمت بیماریها آیتم بیماری سرطان را انتخاب </a:t>
            </a:r>
            <a:r>
              <a:rPr lang="fa-IR" sz="2800" b="1" dirty="0" smtClean="0"/>
              <a:t/>
            </a:r>
            <a:br>
              <a:rPr lang="fa-IR" sz="2800" b="1" dirty="0" smtClean="0"/>
            </a:br>
            <a:r>
              <a:rPr lang="fa-IR" sz="2800" b="1" dirty="0" smtClean="0"/>
              <a:t>می </a:t>
            </a:r>
            <a:r>
              <a:rPr lang="fa-IR" sz="2800" b="1" dirty="0"/>
              <a:t>کنید سپس گزینه تایید انتخاب می شود 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7748" y="1772816"/>
            <a:ext cx="11953328" cy="489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163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804" y="476672"/>
            <a:ext cx="10764689" cy="1296144"/>
          </a:xfrm>
        </p:spPr>
        <p:txBody>
          <a:bodyPr>
            <a:noAutofit/>
          </a:bodyPr>
          <a:lstStyle/>
          <a:p>
            <a:pPr algn="ctr"/>
            <a:r>
              <a:rPr lang="fa-IR" sz="2800" b="1" dirty="0"/>
              <a:t>گزینه در </a:t>
            </a:r>
            <a:r>
              <a:rPr lang="fa-IR" sz="2800" b="1" dirty="0" smtClean="0"/>
              <a:t>انتظاربررسی </a:t>
            </a:r>
            <a:r>
              <a:rPr lang="fa-IR" sz="2800" b="1" dirty="0"/>
              <a:t>(به شکل علامت سوال می باشد) انتخاب می شود </a:t>
            </a:r>
          </a:p>
        </p:txBody>
      </p:sp>
      <p:pic>
        <p:nvPicPr>
          <p:cNvPr id="4" name="Picture 3" descr="C:\Users\phoenix\Desktop\22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764" y="1772816"/>
            <a:ext cx="11665296" cy="4968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78307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257</TotalTime>
  <Words>567</Words>
  <Application>Microsoft Office PowerPoint</Application>
  <PresentationFormat>Custom</PresentationFormat>
  <Paragraphs>47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Ion Boardroom</vt:lpstr>
      <vt:lpstr>Slide 1</vt:lpstr>
      <vt:lpstr>- قانون داروهای بیمارستانی  -راهنمای نحوه نشان دارنمودن بیماری سرطان ،  جهت محاسبه  سهم سازمان90 درصد داروی زولدرنیک اسید  ، توسط کارشناس اداره کل -راهنمای افزایش سقف   </vt:lpstr>
      <vt:lpstr>قانون داروهای بیمارستانی </vt:lpstr>
      <vt:lpstr>راهنمای نحوه نشان دارنمودن بیماری سرطان ،  جهت محاسبه  سهم سازمان90 درصد داروی زولدرنیک اسید  ، توسط کارشناس اداره کل</vt:lpstr>
      <vt:lpstr>-در سامانه pcp مدیریت نشان را انتخاب کنید (لازم به ذکر است ابتدا این دسترسی باید جهت کاربران تعریف شده باشد). </vt:lpstr>
      <vt:lpstr>پس از اتنخاب آیتم مدیریت نشان کد ملی بیمه شده را وارد کرده و گزینه تایید را انتخاب  می کنیم . </vt:lpstr>
      <vt:lpstr>Slide 7</vt:lpstr>
      <vt:lpstr>پس از انتخاب آیتم گزینه نشان در قسمت بیماریها آیتم بیماری سرطان را انتخاب  می کنید سپس گزینه تایید انتخاب می شود </vt:lpstr>
      <vt:lpstr>گزینه در انتظاربررسی (به شکل علامت سوال می باشد) انتخاب می شود </vt:lpstr>
      <vt:lpstr>تاریخ شروع اعتبار به صورت پیش فرض  به تاریخ روز نمایش داده می شود در صورت نیاز تاریخ اعتبار پایان نیز انتخاب می شود و  می توان مدارک و مستندات لازم را بارگذاری نمود.ودر مرحله بعد گزینه گام بعد انتخاب می گردد </vt:lpstr>
      <vt:lpstr>در مرحله بعدی چون داروهای پرونده ای از سامانه تایید دارو استعلام گرفته می شود و در این سامانه پرونده تشکیل می گردد نیازی به تکمیل نوع خدمت ندارد وصرفا گزینه ثبت انتخاب می شود.  </vt:lpstr>
      <vt:lpstr>بعد از انتخاب گزینه ثبت، مرحله تایید انتخاب می شود </vt:lpstr>
      <vt:lpstr>Slide 13</vt:lpstr>
      <vt:lpstr>Slide 14</vt:lpstr>
      <vt:lpstr>در صورتی که به دلایلی  کارشناس بخواهد ،نشان سرطان را حذف نماید ابتدا بر روی علامت سه نقطه ،اگزینه ویرایش را انتخاب کند .</vt:lpstr>
      <vt:lpstr>پس از اتنتساب گزینه ویرایش تاریخ شروع و پایان اعتبار را حذف کرده ، تیک رد نشان را فعال نماید  و پس از مشخص کردن علت رد نشان گزینه رد انتخاب شود. </vt:lpstr>
      <vt:lpstr>. پس از انتخاب گزینه رد نشان در آیتم فهرست نشان به جای علامت تایید ، (تیک سبز) علامت ضربدر نمایش داده می شود . </vt:lpstr>
      <vt:lpstr> در صورت انتخاب گزینه فهرست نشان، مواردی که نشان درحال بررسی،تایید یا رد تایید باشد ،قابل نمایش می باشد .  </vt:lpstr>
      <vt:lpstr>راهنمای نحوه نشان دارنمودن افزایش سقف ، توسط کارشناس اداره کل</vt:lpstr>
      <vt:lpstr>پس از انتخاب مدیریت نشان  کد ملی و کد رهگیری ثبت گردد  </vt:lpstr>
      <vt:lpstr>تیک افزایش سقف انتخاب شود </vt:lpstr>
      <vt:lpstr>تیک علامت سوال انتخاب می شود </vt:lpstr>
      <vt:lpstr>پس از تعیین بازه زمانی ( تاریخ اعتبار) گزینه گام بعد انتخاب شود </vt:lpstr>
      <vt:lpstr>پس از انتخاب نام خدمت و نشان افزایش سقف تعداد و طول دوره وارد می شود </vt:lpstr>
      <vt:lpstr> در پایان گزینه تایید انتخاب می شود </vt:lpstr>
      <vt:lpstr>در صورت انتخاب گزینه فهرست نشان ،نشان های منتسب شده قابل رویت  می باشد </vt:lpstr>
      <vt:lpstr>در صورت انتخاب گزینه فهرست،  اقلام نسخه  داروهای تعریف شده قابل رویت می باشد </vt:lpstr>
      <vt:lpstr>چند نکته در خصوص داروخانه های لینک  جهت یادآوری </vt:lpstr>
      <vt:lpstr>-به منظور اطمینان از قرارگرفتن داروخانه در طرح لینک سامانه نسخه الکترونیک باسامانه  تایید دارو ،     لازم است  در محیط  pcp  پس از جستجوی نام یا کد ملی داروخانه در آیتم شریک کاری ، ویژگی اضافه ،  کد GLN  داروخانه وارد شده باشد،درغیر اینصورت کدGLN ثبت شود. </vt:lpstr>
      <vt:lpstr>در صورت عدم ثبت  کد GLN در PCP  «خطای سرویس اصالت ،کد داروخانه ،تامعتبر است «  نمایش داده می شود </vt:lpstr>
      <vt:lpstr>از ثبت  کد ملی موسس  داروخانه در آیتم GLN  سامانه تایید دارو اطمینان حاصل شود و درصورت عدم درج کد ملی  ، ثبت انجام شود</vt:lpstr>
      <vt:lpstr>Slide 32</vt:lpstr>
      <vt:lpstr>Slide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y.tavakkoli@yahoo.com</dc:creator>
  <cp:lastModifiedBy>a-emami</cp:lastModifiedBy>
  <cp:revision>84</cp:revision>
  <dcterms:created xsi:type="dcterms:W3CDTF">2020-07-24T04:18:40Z</dcterms:created>
  <dcterms:modified xsi:type="dcterms:W3CDTF">2020-10-28T04:55:52Z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